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745" r:id="rId2"/>
    <p:sldMasterId id="2147483762" r:id="rId3"/>
    <p:sldMasterId id="2147483804" r:id="rId4"/>
    <p:sldMasterId id="2147483822" r:id="rId5"/>
  </p:sldMasterIdLst>
  <p:sldIdLst>
    <p:sldId id="256" r:id="rId6"/>
    <p:sldId id="272" r:id="rId7"/>
    <p:sldId id="280" r:id="rId8"/>
    <p:sldId id="271" r:id="rId9"/>
    <p:sldId id="283" r:id="rId10"/>
    <p:sldId id="273" r:id="rId11"/>
    <p:sldId id="274" r:id="rId12"/>
    <p:sldId id="281" r:id="rId13"/>
    <p:sldId id="275" r:id="rId14"/>
    <p:sldId id="288" r:id="rId15"/>
    <p:sldId id="261" r:id="rId16"/>
    <p:sldId id="284" r:id="rId17"/>
    <p:sldId id="262" r:id="rId18"/>
    <p:sldId id="263" r:id="rId19"/>
    <p:sldId id="264" r:id="rId20"/>
    <p:sldId id="265" r:id="rId21"/>
    <p:sldId id="267" r:id="rId22"/>
    <p:sldId id="266" r:id="rId23"/>
    <p:sldId id="268" r:id="rId24"/>
    <p:sldId id="269" r:id="rId25"/>
    <p:sldId id="270" r:id="rId26"/>
    <p:sldId id="276" r:id="rId27"/>
    <p:sldId id="278" r:id="rId28"/>
    <p:sldId id="277" r:id="rId29"/>
    <p:sldId id="287" r:id="rId30"/>
    <p:sldId id="279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64019-9CCF-4394-B649-1A65D55C7137}" v="948" dt="2019-10-24T12:12:19.297"/>
    <p1510:client id="{E0775041-8BAB-4F87-BD29-D220A3581E98}" v="134" dt="2019-10-24T11:00:37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4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7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401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11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19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29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68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62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2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67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7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1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37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171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17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54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4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06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135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08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11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24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0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376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2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0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311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947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8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88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75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04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683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169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767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519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80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4505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129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324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67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314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8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6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988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405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896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697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87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3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164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597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4262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631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722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9997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106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451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897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96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871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610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7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82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44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062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042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481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72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22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0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734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811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2044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805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177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52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0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0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23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27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39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06.11.19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9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0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5E5E-0590-4989-B131-2964F1756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532" y="458442"/>
            <a:ext cx="3778870" cy="829555"/>
          </a:xfrm>
        </p:spPr>
        <p:txBody>
          <a:bodyPr>
            <a:normAutofit/>
          </a:bodyPr>
          <a:lstStyle/>
          <a:p>
            <a:r>
              <a:rPr lang="pl-PL" sz="4000" dirty="0">
                <a:solidFill>
                  <a:srgbClr val="FEFFFF"/>
                </a:solidFill>
              </a:rPr>
              <a:t>Visual </a:t>
            </a:r>
            <a:r>
              <a:rPr lang="pl-PL" sz="4000" dirty="0" err="1">
                <a:solidFill>
                  <a:srgbClr val="FEFFFF"/>
                </a:solidFill>
              </a:rPr>
              <a:t>Novel</a:t>
            </a:r>
            <a:endParaRPr lang="en-US" sz="4000" dirty="0">
              <a:solidFill>
                <a:srgbClr val="FE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73A3-C68D-4769-A2FE-5DEEC3F47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095" y="1269990"/>
            <a:ext cx="3778870" cy="544260"/>
          </a:xfrm>
        </p:spPr>
        <p:txBody>
          <a:bodyPr anchor="ctr">
            <a:normAutofit/>
          </a:bodyPr>
          <a:lstStyle/>
          <a:p>
            <a:r>
              <a:rPr lang="pl-PL" sz="1600" dirty="0">
                <a:solidFill>
                  <a:srgbClr val="FEFFFF"/>
                </a:solidFill>
              </a:rPr>
              <a:t>Historia gatunku i z czym to się je</a:t>
            </a:r>
            <a:endParaRPr lang="en-US" sz="1600" dirty="0">
              <a:solidFill>
                <a:srgbClr val="FE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C0B5F-CBB1-4CFC-993E-5C8AB51F95FA}"/>
              </a:ext>
            </a:extLst>
          </p:cNvPr>
          <p:cNvSpPr txBox="1"/>
          <p:nvPr/>
        </p:nvSpPr>
        <p:spPr>
          <a:xfrm>
            <a:off x="1347340" y="5978671"/>
            <a:ext cx="347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Mikołaj Brukiewicz, 225954</a:t>
            </a:r>
          </a:p>
          <a:p>
            <a:r>
              <a:rPr lang="pl-PL" dirty="0"/>
              <a:t>Bartosz Rodziewicz, </a:t>
            </a:r>
            <a:r>
              <a:rPr lang="en-US" dirty="0"/>
              <a:t>226105</a:t>
            </a:r>
          </a:p>
        </p:txBody>
      </p:sp>
      <p:pic>
        <p:nvPicPr>
          <p:cNvPr id="5" name="Picture 2" descr="Znalezione obrazy dla zapytania hotel dusk room 215">
            <a:extLst>
              <a:ext uri="{FF2B5EF4-FFF2-40B4-BE49-F238E27FC236}">
                <a16:creationId xmlns:a16="http://schemas.microsoft.com/office/drawing/2014/main" id="{9C5D071A-9DBD-4E79-A161-24912FE6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54" y="2251636"/>
            <a:ext cx="5017104" cy="282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odobny obraz">
            <a:extLst>
              <a:ext uri="{FF2B5EF4-FFF2-40B4-BE49-F238E27FC236}">
                <a16:creationId xmlns:a16="http://schemas.microsoft.com/office/drawing/2014/main" id="{40C8E281-388F-402B-8AC1-BF5A9066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45" y="1814250"/>
            <a:ext cx="3941061" cy="24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77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00" y="726140"/>
            <a:ext cx="2344271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Stany Zjednoczone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017059" y="5172635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William </a:t>
            </a:r>
            <a:r>
              <a:rPr lang="pl-PL" dirty="0" err="1"/>
              <a:t>Crowther</a:t>
            </a:r>
          </a:p>
        </p:txBody>
      </p:sp>
      <p:pic>
        <p:nvPicPr>
          <p:cNvPr id="5" name="Obraz 5" descr="Obraz zawierający zdjęcie, osoba, pozu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E4846AB2-B6B6-4BF4-B23D-E531B91B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49" y="2444284"/>
            <a:ext cx="1581150" cy="25431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893299" y="1290356"/>
            <a:ext cx="3200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/>
              <a:t>Collossal</a:t>
            </a:r>
            <a:r>
              <a:rPr lang="pl-PL" b="1" dirty="0"/>
              <a:t> </a:t>
            </a:r>
            <a:r>
              <a:rPr lang="pl-PL" b="1" dirty="0" err="1"/>
              <a:t>Cave</a:t>
            </a:r>
            <a:r>
              <a:rPr lang="pl-PL" b="1" dirty="0"/>
              <a:t> Adventure</a:t>
            </a:r>
            <a:endParaRPr lang="pl-PL" dirty="0"/>
          </a:p>
        </p:txBody>
      </p:sp>
      <p:pic>
        <p:nvPicPr>
          <p:cNvPr id="6" name="Obraz 7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F87E491-D3EB-4482-B255-D05F402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5" y="1659154"/>
            <a:ext cx="7377951" cy="4991973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4F76A4B7-5641-433E-887B-3FE27A368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64" y="1662392"/>
            <a:ext cx="4491318" cy="2538132"/>
          </a:xfrm>
          <a:prstGeom prst="rect">
            <a:avLst/>
          </a:prstGeom>
        </p:spPr>
      </p:pic>
      <p:pic>
        <p:nvPicPr>
          <p:cNvPr id="9" name="Obraz 10">
            <a:extLst>
              <a:ext uri="{FF2B5EF4-FFF2-40B4-BE49-F238E27FC236}">
                <a16:creationId xmlns:a16="http://schemas.microsoft.com/office/drawing/2014/main" id="{595804E2-5907-473D-8C96-74CD314F5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365" y="4322145"/>
            <a:ext cx="4267200" cy="24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2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-0.1724 -0.19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-9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565" y="726140"/>
            <a:ext cx="1098177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Japonia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303930" y="5038164"/>
            <a:ext cx="12550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/>
              <a:t>Yuuji</a:t>
            </a:r>
            <a:r>
              <a:rPr lang="pl-PL" dirty="0"/>
              <a:t> </a:t>
            </a:r>
            <a:r>
              <a:rPr lang="pl-PL" dirty="0" err="1"/>
              <a:t>Horii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382311" y="1451721"/>
            <a:ext cx="44285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>
                <a:ea typeface="+mn-lt"/>
                <a:cs typeface="+mn-lt"/>
              </a:rPr>
              <a:t>Portopia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Renzoku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Satsujin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Jiken</a:t>
            </a:r>
            <a:endParaRPr lang="pl-PL" b="1">
              <a:ea typeface="+mn-lt"/>
              <a:cs typeface="+mn-lt"/>
            </a:endParaRPr>
          </a:p>
          <a:p>
            <a:r>
              <a:rPr lang="pl-PL" dirty="0"/>
              <a:t>Ang.</a:t>
            </a:r>
            <a:r>
              <a:rPr lang="pl-PL" b="1" dirty="0"/>
              <a:t> </a:t>
            </a:r>
            <a:r>
              <a:rPr lang="pl-PL" dirty="0">
                <a:ea typeface="+mn-lt"/>
                <a:cs typeface="+mn-lt"/>
              </a:rPr>
              <a:t>The </a:t>
            </a:r>
            <a:r>
              <a:rPr lang="pl-PL" dirty="0" err="1">
                <a:ea typeface="+mn-lt"/>
                <a:cs typeface="+mn-lt"/>
              </a:rPr>
              <a:t>Portopia</a:t>
            </a:r>
            <a:r>
              <a:rPr lang="pl-PL" dirty="0">
                <a:ea typeface="+mn-lt"/>
                <a:cs typeface="+mn-lt"/>
              </a:rPr>
              <a:t> Serial </a:t>
            </a:r>
            <a:r>
              <a:rPr lang="pl-PL" dirty="0" err="1">
                <a:ea typeface="+mn-lt"/>
                <a:cs typeface="+mn-lt"/>
              </a:rPr>
              <a:t>Murder</a:t>
            </a:r>
            <a:r>
              <a:rPr lang="pl-PL" dirty="0">
                <a:ea typeface="+mn-lt"/>
                <a:cs typeface="+mn-lt"/>
              </a:rPr>
              <a:t> Case</a:t>
            </a:r>
            <a:endParaRPr lang="pl-PL" b="1" dirty="0">
              <a:ea typeface="+mn-lt"/>
              <a:cs typeface="+mn-lt"/>
            </a:endParaRPr>
          </a:p>
          <a:p>
            <a:br>
              <a:rPr lang="en-US" dirty="0"/>
            </a:br>
            <a:endParaRPr lang="en-US" dirty="0"/>
          </a:p>
          <a:p>
            <a:endParaRPr lang="pl-PL" b="1" dirty="0"/>
          </a:p>
        </p:txBody>
      </p:sp>
      <p:pic>
        <p:nvPicPr>
          <p:cNvPr id="8" name="Obraz 8" descr="Obraz zawierający osoba, stół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94B2522B-763D-419C-A547-F38DD1D2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1401284"/>
            <a:ext cx="2743200" cy="3499620"/>
          </a:xfrm>
          <a:prstGeom prst="rect">
            <a:avLst/>
          </a:prstGeom>
        </p:spPr>
      </p:pic>
      <p:pic>
        <p:nvPicPr>
          <p:cNvPr id="18" name="Obraz 18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3095FD3C-AA2F-4BDC-874D-509EF351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34" y="2192342"/>
            <a:ext cx="2743200" cy="2057400"/>
          </a:xfrm>
          <a:prstGeom prst="rect">
            <a:avLst/>
          </a:prstGeom>
        </p:spPr>
      </p:pic>
      <p:pic>
        <p:nvPicPr>
          <p:cNvPr id="20" name="Obraz 20" descr="Obraz zawierający rysunek, stół&#10;&#10;Opis wygenerowany przy bardzo wysokim poziomie pewności">
            <a:extLst>
              <a:ext uri="{FF2B5EF4-FFF2-40B4-BE49-F238E27FC236}">
                <a16:creationId xmlns:a16="http://schemas.microsoft.com/office/drawing/2014/main" id="{2C2CE035-4925-4C0C-A35B-1070C5F1D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537" y="2525495"/>
            <a:ext cx="2381250" cy="2609850"/>
          </a:xfrm>
          <a:prstGeom prst="rect">
            <a:avLst/>
          </a:prstGeom>
        </p:spPr>
      </p:pic>
      <p:pic>
        <p:nvPicPr>
          <p:cNvPr id="22" name="Obraz 22">
            <a:extLst>
              <a:ext uri="{FF2B5EF4-FFF2-40B4-BE49-F238E27FC236}">
                <a16:creationId xmlns:a16="http://schemas.microsoft.com/office/drawing/2014/main" id="{202C8555-FFAD-40DF-A722-7D18AC4C0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153" y="4400550"/>
            <a:ext cx="3740385" cy="23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069DB3-4F13-4A17-9CF5-CA202EA4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endParaRPr lang="pl-PL">
              <a:solidFill>
                <a:srgbClr val="43553F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1D4B9B-6EC0-40A2-9AAB-1FB26A11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pPr>
              <a:buClr>
                <a:srgbClr val="9798F8"/>
              </a:buClr>
            </a:pPr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4122425-A51B-490B-827C-4BB51F8C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51627" cy="306653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921A62D-3221-429D-B7AD-70FC0F76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372" y="0"/>
            <a:ext cx="5451628" cy="3066541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1F3EB1E-F1D8-4F65-ADB4-0F6CF28F5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1461"/>
            <a:ext cx="5451625" cy="306653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5D72FC0-0B0D-44B8-AB6E-105C8C06D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372" y="3791458"/>
            <a:ext cx="5451628" cy="30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3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budynek, komputer&#10;&#10;Opis wygenerowany przy bardzo wysokim poziomie pewności">
            <a:extLst>
              <a:ext uri="{FF2B5EF4-FFF2-40B4-BE49-F238E27FC236}">
                <a16:creationId xmlns:a16="http://schemas.microsoft.com/office/drawing/2014/main" id="{5296E53F-2D2F-4B5E-B91A-C4B4DB7BD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583DBE7-A279-4BD0-BFCD-9C5798F5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666" y="220698"/>
            <a:ext cx="2815688" cy="734043"/>
          </a:xfrm>
        </p:spPr>
        <p:txBody>
          <a:bodyPr>
            <a:normAutofit/>
          </a:bodyPr>
          <a:lstStyle/>
          <a:p>
            <a:r>
              <a:rPr lang="pl-PL" sz="3600" b="1" dirty="0" err="1">
                <a:solidFill>
                  <a:srgbClr val="FFFFFF"/>
                </a:solidFill>
              </a:rPr>
              <a:t>Novel</a:t>
            </a:r>
            <a:r>
              <a:rPr lang="pl-PL" sz="3600" b="1" dirty="0">
                <a:solidFill>
                  <a:srgbClr val="FFFFFF"/>
                </a:solidFill>
              </a:rPr>
              <a:t> </a:t>
            </a:r>
            <a:r>
              <a:rPr lang="pl-PL" sz="3600" b="1" dirty="0" err="1">
                <a:solidFill>
                  <a:srgbClr val="FFFFFF"/>
                </a:solidFill>
              </a:rPr>
              <a:t>Ware</a:t>
            </a:r>
            <a:endParaRPr lang="pl-PL" sz="36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66739A4-2373-4873-8D89-0894CFF021E9}"/>
              </a:ext>
            </a:extLst>
          </p:cNvPr>
          <p:cNvSpPr txBox="1"/>
          <p:nvPr/>
        </p:nvSpPr>
        <p:spPr>
          <a:xfrm>
            <a:off x="958663" y="1003485"/>
            <a:ext cx="1353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The </a:t>
            </a:r>
            <a:r>
              <a:rPr lang="pl-PL" dirty="0" err="1"/>
              <a:t>Dome</a:t>
            </a:r>
          </a:p>
        </p:txBody>
      </p:sp>
      <p:pic>
        <p:nvPicPr>
          <p:cNvPr id="9" name="Obraz 9" descr="Obraz zawierający zdjęcie, ekran, kobieta, telewizja&#10;&#10;Opis wygenerowany przy bardzo wysokim poziomie pewności">
            <a:extLst>
              <a:ext uri="{FF2B5EF4-FFF2-40B4-BE49-F238E27FC236}">
                <a16:creationId xmlns:a16="http://schemas.microsoft.com/office/drawing/2014/main" id="{B6A5CFDA-F49C-47E8-AF65-068697CE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1850652"/>
            <a:ext cx="5423647" cy="3058085"/>
          </a:xfrm>
          <a:prstGeom prst="rect">
            <a:avLst/>
          </a:prstGeom>
        </p:spPr>
      </p:pic>
      <p:pic>
        <p:nvPicPr>
          <p:cNvPr id="12" name="Obraz 12">
            <a:extLst>
              <a:ext uri="{FF2B5EF4-FFF2-40B4-BE49-F238E27FC236}">
                <a16:creationId xmlns:a16="http://schemas.microsoft.com/office/drawing/2014/main" id="{071C2A8B-CD40-40D7-BA9A-92D96AC93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115" y="764801"/>
            <a:ext cx="5423647" cy="3058085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8412C05C-767E-44CD-BBBE-8E3F52F19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115" y="3933825"/>
            <a:ext cx="5198533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4739676-5BCC-4231-ADFB-49E2F12CBADB}"/>
              </a:ext>
            </a:extLst>
          </p:cNvPr>
          <p:cNvSpPr txBox="1"/>
          <p:nvPr/>
        </p:nvSpPr>
        <p:spPr>
          <a:xfrm>
            <a:off x="4241426" y="283509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3C90ABDF-1853-4560-B70B-CAE1C297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054" y="2309812"/>
            <a:ext cx="2381250" cy="2238375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AFB31091-A159-41FE-ABDD-EC0BF5F983AC}"/>
              </a:ext>
            </a:extLst>
          </p:cNvPr>
          <p:cNvSpPr txBox="1"/>
          <p:nvPr/>
        </p:nvSpPr>
        <p:spPr>
          <a:xfrm>
            <a:off x="1479176" y="125506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 dirty="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ED128402-0E61-40C5-A4AD-4AE253FACEF2}"/>
              </a:ext>
            </a:extLst>
          </p:cNvPr>
          <p:cNvSpPr txBox="1"/>
          <p:nvPr/>
        </p:nvSpPr>
        <p:spPr>
          <a:xfrm>
            <a:off x="1039906" y="5782237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4" name="Obraz 24" descr="Obraz zawierający znak, ulica, czerwony&#10;&#10;Opis wygenerowany przy bardzo wysokim poziomie pewności">
            <a:extLst>
              <a:ext uri="{FF2B5EF4-FFF2-40B4-BE49-F238E27FC236}">
                <a16:creationId xmlns:a16="http://schemas.microsoft.com/office/drawing/2014/main" id="{019DFE45-0613-4D74-9AED-72D2F59B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964920"/>
            <a:ext cx="2743200" cy="2985060"/>
          </a:xfrm>
          <a:prstGeom prst="rect">
            <a:avLst/>
          </a:prstGeom>
        </p:spPr>
      </p:pic>
      <p:pic>
        <p:nvPicPr>
          <p:cNvPr id="2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DDADD742-DB15-4CAF-AE07-E86C81F6A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53" y="2054548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5030FE-501F-4EA4-9F94-81C658C2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r>
              <a:rPr lang="pl-PL" dirty="0"/>
              <a:t>Dziurawiec Zwyczajny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6DD974-BFA2-4D84-9F32-9CD2080D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 descr="Obraz zawierający roślina, zewnętrzne, kwiat, stół&#10;&#10;Opis wygenerowany przy bardzo wysokim poziomie pewności">
            <a:extLst>
              <a:ext uri="{FF2B5EF4-FFF2-40B4-BE49-F238E27FC236}">
                <a16:creationId xmlns:a16="http://schemas.microsoft.com/office/drawing/2014/main" id="{3A756C81-29AF-4BC4-82BC-697470FEA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909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4FB92946-6248-45AD-A691-D4479A14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6004" y="61411"/>
            <a:ext cx="2381250" cy="2238375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CCA484F-A610-491B-AA13-C232CC870626}"/>
              </a:ext>
            </a:extLst>
          </p:cNvPr>
          <p:cNvSpPr txBox="1"/>
          <p:nvPr/>
        </p:nvSpPr>
        <p:spPr>
          <a:xfrm>
            <a:off x="1004047" y="12729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2525917-8165-434A-839C-B0C4535428F8}"/>
              </a:ext>
            </a:extLst>
          </p:cNvPr>
          <p:cNvSpPr txBox="1"/>
          <p:nvPr/>
        </p:nvSpPr>
        <p:spPr>
          <a:xfrm>
            <a:off x="385482" y="5800166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" name="Obraz 2" descr="Obraz zawierający zewnętrzne, zegar, wieża, przód&#10;&#10;Opis wygenerowany przy bardzo wysokim poziomie pewności">
            <a:extLst>
              <a:ext uri="{FF2B5EF4-FFF2-40B4-BE49-F238E27FC236}">
                <a16:creationId xmlns:a16="http://schemas.microsoft.com/office/drawing/2014/main" id="{B76BA3D0-CF02-469B-820D-C70B2E4C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7" y="2478741"/>
            <a:ext cx="2438400" cy="2133600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B69FB48C-8277-4E9C-A1B7-9BC22A279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165" y="2480982"/>
            <a:ext cx="2743200" cy="2057400"/>
          </a:xfrm>
          <a:prstGeom prst="rect">
            <a:avLst/>
          </a:prstGeom>
        </p:spPr>
      </p:pic>
      <p:pic>
        <p:nvPicPr>
          <p:cNvPr id="12" name="Obraz 12" descr="Obraz zawierający budynek, siedzi, telewizja, monitor&#10;&#10;Opis wygenerowany przy bardzo wysokim poziomie pewności">
            <a:extLst>
              <a:ext uri="{FF2B5EF4-FFF2-40B4-BE49-F238E27FC236}">
                <a16:creationId xmlns:a16="http://schemas.microsoft.com/office/drawing/2014/main" id="{A22793CA-A0B5-4872-9EC3-3A63510D6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176" y="4722886"/>
            <a:ext cx="2743200" cy="1661497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9C8307-863F-4905-8545-C1235F7BB23A}"/>
              </a:ext>
            </a:extLst>
          </p:cNvPr>
          <p:cNvSpPr txBox="1"/>
          <p:nvPr/>
        </p:nvSpPr>
        <p:spPr>
          <a:xfrm>
            <a:off x="4392707" y="161365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162A117B-86BC-4CC0-9E27-6047B2F17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59" y="2036619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F160E1-D6DC-4564-BD0E-6309CC28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dziewczynka, zdjęcie, młode, siedzi&#10;&#10;Opis wygenerowany przy bardzo wysokim poziomie pewności">
            <a:extLst>
              <a:ext uri="{FF2B5EF4-FFF2-40B4-BE49-F238E27FC236}">
                <a16:creationId xmlns:a16="http://schemas.microsoft.com/office/drawing/2014/main" id="{26028E8F-9C2E-4AA8-A41F-F91C495E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571" y="1523499"/>
            <a:ext cx="5862918" cy="4388224"/>
          </a:xfrm>
        </p:spPr>
      </p:pic>
    </p:spTree>
    <p:extLst>
      <p:ext uri="{BB962C8B-B14F-4D97-AF65-F5344CB8AC3E}">
        <p14:creationId xmlns:p14="http://schemas.microsoft.com/office/powerpoint/2010/main" val="262093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454D7D-4D4B-48A1-81B0-3BEB396D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646148"/>
            <a:ext cx="4092173" cy="1324340"/>
          </a:xfrm>
        </p:spPr>
        <p:txBody>
          <a:bodyPr anchor="b">
            <a:normAutofit/>
          </a:bodyPr>
          <a:lstStyle/>
          <a:p>
            <a:endParaRPr lang="pl-PL" sz="28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8E4A20-C6DA-42AE-B3C1-593604BE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50" y="2255492"/>
            <a:ext cx="4093878" cy="352174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FD516FD6-C063-4C9A-8ED0-BA4DB043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36" y="0"/>
            <a:ext cx="9196189" cy="688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6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A630A-A081-4929-9EC4-BB693582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784" y="187806"/>
            <a:ext cx="3891452" cy="778589"/>
          </a:xfrm>
        </p:spPr>
        <p:txBody>
          <a:bodyPr anchor="b">
            <a:normAutofit/>
          </a:bodyPr>
          <a:lstStyle/>
          <a:p>
            <a:r>
              <a:rPr lang="pl-PL" sz="2800" dirty="0" err="1"/>
              <a:t>Kamaitachi</a:t>
            </a:r>
            <a:r>
              <a:rPr lang="pl-PL" sz="2800" dirty="0"/>
              <a:t> no </a:t>
            </a:r>
            <a:r>
              <a:rPr lang="pl-PL" sz="2800" dirty="0" err="1"/>
              <a:t>Yoru</a:t>
            </a:r>
          </a:p>
        </p:txBody>
      </p:sp>
      <p:pic>
        <p:nvPicPr>
          <p:cNvPr id="8" name="Obraz 8" descr="Obraz zawierający wewnątrz, stół, zdjęcie, siedzi&#10;&#10;Opis wygenerowany przy bardzo wysokim poziomie pewności">
            <a:extLst>
              <a:ext uri="{FF2B5EF4-FFF2-40B4-BE49-F238E27FC236}">
                <a16:creationId xmlns:a16="http://schemas.microsoft.com/office/drawing/2014/main" id="{F99332FD-67FA-4867-B9C1-61BF6503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4239297"/>
            <a:ext cx="4062759" cy="2300736"/>
          </a:xfrm>
          <a:prstGeom prst="rect">
            <a:avLst/>
          </a:prstGeom>
        </p:spPr>
      </p:pic>
      <p:pic>
        <p:nvPicPr>
          <p:cNvPr id="5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1FC085DE-3BB8-4891-ABFE-D0FEA970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54" y="254502"/>
            <a:ext cx="2743200" cy="2578608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BAB7D89-5708-47EF-9EBB-93AEE3AEA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456" y="1028139"/>
            <a:ext cx="3657958" cy="2761398"/>
          </a:xfrm>
          <a:prstGeom prst="rect">
            <a:avLst/>
          </a:prstGeom>
        </p:spPr>
      </p:pic>
      <p:pic>
        <p:nvPicPr>
          <p:cNvPr id="13" name="Obraz 13" descr="Obraz zawierający dziewczynka, czerwony, kobieta, graffiti&#10;&#10;Opis wygenerowany przy bardzo wysokim poziomie pewności">
            <a:extLst>
              <a:ext uri="{FF2B5EF4-FFF2-40B4-BE49-F238E27FC236}">
                <a16:creationId xmlns:a16="http://schemas.microsoft.com/office/drawing/2014/main" id="{8273D084-06C5-42A6-8304-0760AEED0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44" y="62753"/>
            <a:ext cx="2311924" cy="4114800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A81E2CCB-7593-42D3-A957-67BCD2870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821656" y="3174498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262632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83F9-243D-49D6-B4D2-30A5479E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61433"/>
            <a:ext cx="8911687" cy="1280890"/>
          </a:xfrm>
        </p:spPr>
        <p:txBody>
          <a:bodyPr/>
          <a:lstStyle/>
          <a:p>
            <a:r>
              <a:rPr lang="en-US"/>
              <a:t>Definicja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1D71-69FF-4DC1-B06F-8EA1C01DB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7602192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/>
              <a:t>gra komputerowa, będąca rodzajem fikcji interaktywnej, charakteryzująca się multimedialnym przedstawieniem najczęściej obszernej, nieliniowej fabuły z pierwszoosobową narracją wraz ze statyczną grafiką w stylu anime lub żywymi obrazami, podkładem muzycznym i niekiedy głosowym.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pic>
        <p:nvPicPr>
          <p:cNvPr id="8" name="Obraz 8" descr="Obraz zawierający budynek, pomarańczowy, przód, siedzi&#10;&#10;Opis wygenerowany przy bardzo wysokim poziomie pewności">
            <a:extLst>
              <a:ext uri="{FF2B5EF4-FFF2-40B4-BE49-F238E27FC236}">
                <a16:creationId xmlns:a16="http://schemas.microsoft.com/office/drawing/2014/main" id="{9DB8B245-AC7F-4522-906B-52618931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4" y="3114675"/>
            <a:ext cx="6024282" cy="3398744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849035" y="337969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dirty="0" err="1"/>
              <a:t>Shizuku</a:t>
            </a:r>
          </a:p>
          <a:p>
            <a:r>
              <a:rPr lang="pl-PL" dirty="0"/>
              <a:t>Ang. </a:t>
            </a:r>
            <a:r>
              <a:rPr lang="pl-PL" dirty="0" err="1"/>
              <a:t>Droplet</a:t>
            </a:r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83789DF-086B-4D1C-A7B3-6F764AD1D1DD}"/>
              </a:ext>
            </a:extLst>
          </p:cNvPr>
          <p:cNvSpPr txBox="1"/>
          <p:nvPr/>
        </p:nvSpPr>
        <p:spPr>
          <a:xfrm>
            <a:off x="6687671" y="4205095"/>
            <a:ext cx="383689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dirty="0"/>
              <a:t>Oficjalnie określana terminem Visual </a:t>
            </a:r>
            <a:r>
              <a:rPr lang="pl-PL" dirty="0" err="1"/>
              <a:t>Novel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Duży </a:t>
            </a:r>
            <a:r>
              <a:rPr lang="pl-PL" dirty="0" err="1"/>
              <a:t>focus</a:t>
            </a:r>
            <a:r>
              <a:rPr lang="pl-PL" dirty="0"/>
              <a:t> na prezentacji historii poprzez narrację wizualną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Skupienie na elementach romansu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Zawierała </a:t>
            </a:r>
            <a:r>
              <a:rPr lang="pl-PL" dirty="0" err="1"/>
              <a:t>content</a:t>
            </a:r>
            <a:r>
              <a:rPr lang="pl-PL" dirty="0"/>
              <a:t> 18+</a:t>
            </a:r>
          </a:p>
        </p:txBody>
      </p:sp>
    </p:spTree>
    <p:extLst>
      <p:ext uri="{BB962C8B-B14F-4D97-AF65-F5344CB8AC3E}">
        <p14:creationId xmlns:p14="http://schemas.microsoft.com/office/powerpoint/2010/main" val="683359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8" descr="Obraz zawierający budynek&#10;&#10;Opis wygenerowany przy bardzo wysokim poziomie pewności">
            <a:extLst>
              <a:ext uri="{FF2B5EF4-FFF2-40B4-BE49-F238E27FC236}">
                <a16:creationId xmlns:a16="http://schemas.microsoft.com/office/drawing/2014/main" id="{828DCEA4-6C1C-4E77-A1DA-B593FDE5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176" y="3673288"/>
            <a:ext cx="3792071" cy="2828365"/>
          </a:xfrm>
          <a:prstGeom prst="rect">
            <a:avLst/>
          </a:prstGeom>
        </p:spPr>
      </p:pic>
      <p:pic>
        <p:nvPicPr>
          <p:cNvPr id="3" name="Obraz 4" descr="Obraz zawierający płot, budynek, stojące, mężczyzna&#10;&#10;Opis wygenerowany przy bardzo wysokim poziomie pewności">
            <a:extLst>
              <a:ext uri="{FF2B5EF4-FFF2-40B4-BE49-F238E27FC236}">
                <a16:creationId xmlns:a16="http://schemas.microsoft.com/office/drawing/2014/main" id="{E57C9F31-2D8B-46D4-886C-01FEF68A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106" y="3673288"/>
            <a:ext cx="3774141" cy="2828364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096000" y="2538381"/>
            <a:ext cx="3567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Focus na oprawie wizualnej oraz animacjach postaci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410C39B-9086-4120-9D36-5F899FEE7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3704536"/>
            <a:ext cx="5429250" cy="30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BE48-651D-4648-A50D-09560CE2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//Cos o to heart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pewno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1679-D3DB-4A75-A889-FC70E0C1C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647CD391-C3AA-44CF-860C-21FED847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20FF8D2-C03C-4C90-8C64-E497D32C4C82}"/>
              </a:ext>
            </a:extLst>
          </p:cNvPr>
          <p:cNvSpPr txBox="1"/>
          <p:nvPr/>
        </p:nvSpPr>
        <p:spPr>
          <a:xfrm>
            <a:off x="8500315" y="2429599"/>
            <a:ext cx="3143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Tym razem komedia romantyczna zamiast horroru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Inny </a:t>
            </a:r>
            <a:r>
              <a:rPr lang="pl-PL" dirty="0" err="1"/>
              <a:t>impact</a:t>
            </a:r>
            <a:r>
              <a:rPr lang="pl-PL" dirty="0"/>
              <a:t> wyborów gracza: </a:t>
            </a:r>
            <a:r>
              <a:rPr lang="pl-PL" dirty="0" err="1"/>
              <a:t>Survival</a:t>
            </a:r>
            <a:r>
              <a:rPr lang="pl-PL" dirty="0"/>
              <a:t> vs Romans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Stworzona na wzór </a:t>
            </a:r>
            <a:r>
              <a:rPr lang="pl-PL" dirty="0" err="1"/>
              <a:t>Dating</a:t>
            </a:r>
            <a:r>
              <a:rPr lang="pl-PL" dirty="0"/>
              <a:t> </a:t>
            </a:r>
            <a:r>
              <a:rPr lang="pl-PL" dirty="0" err="1"/>
              <a:t>Simulatorów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Wielki </a:t>
            </a:r>
            <a:r>
              <a:rPr lang="pl-PL" dirty="0" err="1"/>
              <a:t>suskces</a:t>
            </a:r>
            <a:r>
              <a:rPr lang="pl-PL" dirty="0"/>
              <a:t> na Japońskim rynku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128E12D-997F-412F-9F3A-4E2220139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3" r="13259"/>
          <a:stretch/>
        </p:blipFill>
        <p:spPr>
          <a:xfrm>
            <a:off x="1053726" y="1905000"/>
            <a:ext cx="2800350" cy="213360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0B20A1F7-0D42-49B0-AE90-A1C7DDA0C7F6}"/>
              </a:ext>
            </a:extLst>
          </p:cNvPr>
          <p:cNvSpPr txBox="1"/>
          <p:nvPr/>
        </p:nvSpPr>
        <p:spPr>
          <a:xfrm>
            <a:off x="8763839" y="1844134"/>
            <a:ext cx="3625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Rok 1997 – Wydanie Visual </a:t>
            </a:r>
            <a:r>
              <a:rPr lang="pl-PL" dirty="0" err="1"/>
              <a:t>Novel</a:t>
            </a:r>
            <a:r>
              <a:rPr lang="pl-PL" dirty="0"/>
              <a:t> „To </a:t>
            </a:r>
            <a:r>
              <a:rPr lang="pl-PL" dirty="0" err="1"/>
              <a:t>Heart</a:t>
            </a:r>
            <a:r>
              <a:rPr lang="pl-PL" dirty="0"/>
              <a:t>”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7155C30-8F1C-405A-832F-F36718D021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5" r="13335"/>
          <a:stretch/>
        </p:blipFill>
        <p:spPr>
          <a:xfrm>
            <a:off x="1704975" y="4403194"/>
            <a:ext cx="2800350" cy="2124075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37A543F7-81F5-417C-AE92-189BBAB1DB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25" r="13515"/>
          <a:stretch/>
        </p:blipFill>
        <p:spPr>
          <a:xfrm>
            <a:off x="4695824" y="2279119"/>
            <a:ext cx="2800351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Novel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7" y="1905000"/>
            <a:ext cx="4499379" cy="3374535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1" y="919947"/>
            <a:ext cx="5855050" cy="3293466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9941859" y="4324584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Nekopara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1160152" y="5279535"/>
            <a:ext cx="372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Planetarian</a:t>
            </a:r>
            <a:r>
              <a:rPr lang="en-US" dirty="0"/>
              <a:t>: The Reverie of a Little Planet</a:t>
            </a:r>
          </a:p>
        </p:txBody>
      </p:sp>
    </p:spTree>
    <p:extLst>
      <p:ext uri="{BB962C8B-B14F-4D97-AF65-F5344CB8AC3E}">
        <p14:creationId xmlns:p14="http://schemas.microsoft.com/office/powerpoint/2010/main" val="3284640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Visual</a:t>
            </a:r>
            <a:r>
              <a:rPr lang="en-US" dirty="0"/>
              <a:t> Novel </a:t>
            </a:r>
            <a:r>
              <a:rPr lang="en-US" dirty="0" err="1"/>
              <a:t>dzisiaj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r="10371"/>
          <a:stretch/>
        </p:blipFill>
        <p:spPr>
          <a:xfrm>
            <a:off x="304800" y="2034990"/>
            <a:ext cx="4723875" cy="3334869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88" y="1507571"/>
            <a:ext cx="5788534" cy="32560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29" y="3728196"/>
            <a:ext cx="5109882" cy="2874309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04800" y="5369859"/>
            <a:ext cx="291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Higurashi</a:t>
            </a:r>
            <a:r>
              <a:rPr lang="en-US" dirty="0"/>
              <a:t> When They Cry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8633011" y="5000527"/>
            <a:ext cx="251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Mahoutsukai</a:t>
            </a:r>
            <a:r>
              <a:rPr lang="en-US" dirty="0"/>
              <a:t> no </a:t>
            </a:r>
            <a:r>
              <a:rPr lang="en-US" dirty="0" err="1"/>
              <a:t>Yoru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61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DB8294-BBF5-4EE7-8D08-DDECD12A1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2AA68CD-BBCC-4482-B4F9-3EBE3A75D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Freeform 15">
            <a:extLst>
              <a:ext uri="{FF2B5EF4-FFF2-40B4-BE49-F238E27FC236}">
                <a16:creationId xmlns:a16="http://schemas.microsoft.com/office/drawing/2014/main" id="{B58816D9-9E81-4B2B-95D3-C398BF15E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6" name="Picture 4" descr="Podobny obraz">
            <a:extLst>
              <a:ext uri="{FF2B5EF4-FFF2-40B4-BE49-F238E27FC236}">
                <a16:creationId xmlns:a16="http://schemas.microsoft.com/office/drawing/2014/main" id="{66A2C1E5-675C-439B-B54A-834CD2677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4202" y="636083"/>
            <a:ext cx="3014846" cy="30148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1" name="Freeform 5">
            <a:extLst>
              <a:ext uri="{FF2B5EF4-FFF2-40B4-BE49-F238E27FC236}">
                <a16:creationId xmlns:a16="http://schemas.microsoft.com/office/drawing/2014/main" id="{BD26E291-370D-448F-BDB9-9A5999D4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Visual Novel dzisiaj</a:t>
            </a:r>
          </a:p>
        </p:txBody>
      </p:sp>
      <p:pic>
        <p:nvPicPr>
          <p:cNvPr id="3074" name="Picture 2" descr="Znalezione obrazy dla zapytania doki doki literature club">
            <a:extLst>
              <a:ext uri="{FF2B5EF4-FFF2-40B4-BE49-F238E27FC236}">
                <a16:creationId xmlns:a16="http://schemas.microsoft.com/office/drawing/2014/main" id="{F44E3F94-3216-4DEE-AAA7-A3739895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609" y="674527"/>
            <a:ext cx="5023464" cy="29764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7027371" y="3650928"/>
            <a:ext cx="1808507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l-PL" sz="1200">
                <a:solidFill>
                  <a:srgbClr val="000000"/>
                </a:solidFill>
              </a:rPr>
              <a:t>Seria „</a:t>
            </a:r>
            <a:r>
              <a:rPr lang="pl-PL" sz="1200" err="1">
                <a:solidFill>
                  <a:srgbClr val="000000"/>
                </a:solidFill>
              </a:rPr>
              <a:t>Danganronpa</a:t>
            </a:r>
            <a:r>
              <a:rPr lang="pl-PL" sz="1200">
                <a:solidFill>
                  <a:srgbClr val="000000"/>
                </a:solidFill>
              </a:rPr>
              <a:t>”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2384899" y="3650928"/>
            <a:ext cx="2008883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pl-PL" sz="1200">
                <a:solidFill>
                  <a:srgbClr val="000000"/>
                </a:solidFill>
              </a:rPr>
              <a:t>Doki </a:t>
            </a:r>
            <a:r>
              <a:rPr lang="pl-PL" sz="1200" err="1">
                <a:solidFill>
                  <a:srgbClr val="000000"/>
                </a:solidFill>
              </a:rPr>
              <a:t>Doki</a:t>
            </a:r>
            <a:r>
              <a:rPr lang="pl-PL" sz="1200">
                <a:solidFill>
                  <a:srgbClr val="000000"/>
                </a:solidFill>
              </a:rPr>
              <a:t> </a:t>
            </a:r>
            <a:r>
              <a:rPr lang="pl-PL" sz="1200" err="1">
                <a:solidFill>
                  <a:srgbClr val="000000"/>
                </a:solidFill>
              </a:rPr>
              <a:t>Literature</a:t>
            </a:r>
            <a:r>
              <a:rPr lang="pl-PL" sz="1200">
                <a:solidFill>
                  <a:srgbClr val="000000"/>
                </a:solidFill>
              </a:rPr>
              <a:t> Club</a:t>
            </a: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241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761D-8E45-4D6B-82EA-9048CF6D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Podsumowując…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DEA9-C10F-4989-97E7-01BC84E33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037" y="1895475"/>
            <a:ext cx="8915400" cy="3777622"/>
          </a:xfrm>
        </p:spPr>
        <p:txBody>
          <a:bodyPr/>
          <a:lstStyle/>
          <a:p>
            <a:r>
              <a:rPr lang="pl-PL" dirty="0"/>
              <a:t>Każda gra Visual </a:t>
            </a:r>
            <a:r>
              <a:rPr lang="pl-PL" dirty="0" err="1"/>
              <a:t>Novel</a:t>
            </a:r>
            <a:r>
              <a:rPr lang="pl-PL" dirty="0"/>
              <a:t> to gra przygodowa</a:t>
            </a:r>
          </a:p>
          <a:p>
            <a:r>
              <a:rPr lang="pl-PL" dirty="0"/>
              <a:t>Nie każda gra przygodowa to Visual </a:t>
            </a:r>
            <a:r>
              <a:rPr lang="pl-PL" dirty="0" err="1"/>
              <a:t>Novel</a:t>
            </a:r>
            <a:endParaRPr lang="pl-PL" dirty="0"/>
          </a:p>
          <a:p>
            <a:r>
              <a:rPr lang="pl-PL" dirty="0"/>
              <a:t>Pomimo nadal dość</a:t>
            </a:r>
            <a:r>
              <a:rPr lang="en-US" dirty="0"/>
              <a:t> </a:t>
            </a:r>
            <a:r>
              <a:rPr lang="pl-PL" dirty="0"/>
              <a:t>małej popularności, gatunek się prężnie rozwija</a:t>
            </a:r>
          </a:p>
          <a:p>
            <a:r>
              <a:rPr lang="pl-PL" dirty="0"/>
              <a:t>Horror i romans to gatunki, które dały początek</a:t>
            </a:r>
            <a:br>
              <a:rPr lang="pl-PL" dirty="0"/>
            </a:br>
            <a:r>
              <a:rPr lang="pl-PL" dirty="0"/>
              <a:t>Dziś, choć nadal popularne, są już tylko jednymi z wielu w morzu innych tematów</a:t>
            </a:r>
          </a:p>
          <a:p>
            <a:r>
              <a:rPr lang="pl-PL" dirty="0"/>
              <a:t>W grze liczy się fabuła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51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F542E15-EC32-4485-B719-EC08BFE2D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175" y="709834"/>
            <a:ext cx="8911687" cy="1750137"/>
          </a:xfrm>
        </p:spPr>
        <p:txBody>
          <a:bodyPr/>
          <a:lstStyle/>
          <a:p>
            <a:r>
              <a:rPr lang="pl-PL" dirty="0"/>
              <a:t>Dla ciekawych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7D6541A-A9B4-4A3E-B23D-40D08072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30" y="2876547"/>
            <a:ext cx="2514600" cy="149542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2B5ABEF-5BB8-4C3F-91F2-D2845042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130" y="2952748"/>
            <a:ext cx="8029575" cy="1343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31B87D-839D-491A-A1EF-23C5C94D3A12}"/>
              </a:ext>
            </a:extLst>
          </p:cNvPr>
          <p:cNvSpPr txBox="1"/>
          <p:nvPr/>
        </p:nvSpPr>
        <p:spPr>
          <a:xfrm>
            <a:off x="1009976" y="4398029"/>
            <a:ext cx="514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https://cutt.ly/JeTraTe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813929-B7BE-4203-BE9C-4BACD2DB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028" y="35019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00039 -0.169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-0.00052 -0.169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84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D9FD2F-FABB-494D-8D31-74F017C3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450" y="633635"/>
            <a:ext cx="8911687" cy="1280890"/>
          </a:xfrm>
        </p:spPr>
        <p:txBody>
          <a:bodyPr/>
          <a:lstStyle/>
          <a:p>
            <a:r>
              <a:rPr lang="pl-PL" dirty="0"/>
              <a:t>Dziękujemy za uwagę!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CBB2F3-733C-4811-A3A8-0A2328217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467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E98DF588-2D3A-454B-843A-EFD528C81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833" y="78008"/>
            <a:ext cx="8911687" cy="1280890"/>
          </a:xfrm>
        </p:spPr>
        <p:txBody>
          <a:bodyPr/>
          <a:lstStyle/>
          <a:p>
            <a:r>
              <a:rPr lang="pl-PL" b="1" dirty="0"/>
              <a:t>Zachód					vs				Wschód</a:t>
            </a:r>
          </a:p>
        </p:txBody>
      </p:sp>
      <p:pic>
        <p:nvPicPr>
          <p:cNvPr id="3074" name="Picture 2" descr="Znalezione obrazy dla zapytania the walking dead telltale games season1">
            <a:extLst>
              <a:ext uri="{FF2B5EF4-FFF2-40B4-BE49-F238E27FC236}">
                <a16:creationId xmlns:a16="http://schemas.microsoft.com/office/drawing/2014/main" id="{EA54F10D-2BEB-49B9-A789-BA49FF6F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5398"/>
            <a:ext cx="3125797" cy="180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tales from borderlands">
            <a:extLst>
              <a:ext uri="{FF2B5EF4-FFF2-40B4-BE49-F238E27FC236}">
                <a16:creationId xmlns:a16="http://schemas.microsoft.com/office/drawing/2014/main" id="{92DDE452-53E6-4CF7-A235-352C83C82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48" y="2058057"/>
            <a:ext cx="4228873" cy="237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Znalezione obrazy dla zapytania doki doki literature club">
            <a:extLst>
              <a:ext uri="{FF2B5EF4-FFF2-40B4-BE49-F238E27FC236}">
                <a16:creationId xmlns:a16="http://schemas.microsoft.com/office/drawing/2014/main" id="{6E753BE3-5E21-44E8-AFC5-87474039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81" y="4295147"/>
            <a:ext cx="4224956" cy="23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dobny obraz">
            <a:extLst>
              <a:ext uri="{FF2B5EF4-FFF2-40B4-BE49-F238E27FC236}">
                <a16:creationId xmlns:a16="http://schemas.microsoft.com/office/drawing/2014/main" id="{C57EF3B2-EDE4-4983-8AD8-1F5EB5173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19" y="401834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dobny obraz">
            <a:extLst>
              <a:ext uri="{FF2B5EF4-FFF2-40B4-BE49-F238E27FC236}">
                <a16:creationId xmlns:a16="http://schemas.microsoft.com/office/drawing/2014/main" id="{4CCCA469-20F5-40A7-898D-C9A860F28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95" y="949288"/>
            <a:ext cx="3296653" cy="329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dobny obraz">
            <a:extLst>
              <a:ext uri="{FF2B5EF4-FFF2-40B4-BE49-F238E27FC236}">
                <a16:creationId xmlns:a16="http://schemas.microsoft.com/office/drawing/2014/main" id="{31B917BA-A6CA-4302-BEF4-849FD2720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148" y="795398"/>
            <a:ext cx="1867139" cy="313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687D9AD6-7E0B-4E3C-BB0E-DF044F5CD4DD}"/>
              </a:ext>
            </a:extLst>
          </p:cNvPr>
          <p:cNvSpPr/>
          <p:nvPr/>
        </p:nvSpPr>
        <p:spPr>
          <a:xfrm>
            <a:off x="6169794" y="718453"/>
            <a:ext cx="218551" cy="5953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344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B629BE9-B60F-4256-8E7D-F8C51FE2D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49" y="869556"/>
            <a:ext cx="6753225" cy="5114925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E85EA8D4-8A55-40B8-AEB0-536ADD550D1F}"/>
              </a:ext>
            </a:extLst>
          </p:cNvPr>
          <p:cNvSpPr/>
          <p:nvPr/>
        </p:nvSpPr>
        <p:spPr>
          <a:xfrm>
            <a:off x="2922494" y="3564295"/>
            <a:ext cx="6696635" cy="2420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E7ABDF2-5079-453B-95CD-DC489B90756A}"/>
              </a:ext>
            </a:extLst>
          </p:cNvPr>
          <p:cNvSpPr/>
          <p:nvPr/>
        </p:nvSpPr>
        <p:spPr>
          <a:xfrm>
            <a:off x="6299200" y="869556"/>
            <a:ext cx="3319929" cy="5114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0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29443F-93B1-4121-BA0F-65B2CBEC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267" y="170956"/>
            <a:ext cx="10145150" cy="1280890"/>
          </a:xfrm>
        </p:spPr>
        <p:txBody>
          <a:bodyPr/>
          <a:lstStyle/>
          <a:p>
            <a:r>
              <a:rPr lang="pl-PL" dirty="0"/>
              <a:t>Przykładowy </a:t>
            </a:r>
            <a:r>
              <a:rPr lang="pl-PL" dirty="0" err="1"/>
              <a:t>flowchart</a:t>
            </a:r>
            <a:r>
              <a:rPr lang="pl-PL" dirty="0"/>
              <a:t> (diagram wydarzeń)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80A43C7-3AA3-4EC9-8F0F-0CFC41D95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74" y="827773"/>
            <a:ext cx="7982666" cy="6030227"/>
          </a:xfrm>
          <a:prstGeom prst="rect">
            <a:avLst/>
          </a:prstGeom>
        </p:spPr>
      </p:pic>
      <p:pic>
        <p:nvPicPr>
          <p:cNvPr id="5" name="Obraz 4" descr="Obraz zawierający roślina, drzewo, kwiat&#10;&#10;Opis wygenerowany automatycznie">
            <a:extLst>
              <a:ext uri="{FF2B5EF4-FFF2-40B4-BE49-F238E27FC236}">
                <a16:creationId xmlns:a16="http://schemas.microsoft.com/office/drawing/2014/main" id="{9862D24C-D4D0-44FD-8D87-201F00D07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21" y="0"/>
            <a:ext cx="1894558" cy="68580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4A0B67F9-635F-4A1E-8CC8-69F15C985BB3}"/>
              </a:ext>
            </a:extLst>
          </p:cNvPr>
          <p:cNvSpPr/>
          <p:nvPr/>
        </p:nvSpPr>
        <p:spPr>
          <a:xfrm>
            <a:off x="5724524" y="170956"/>
            <a:ext cx="416720" cy="27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37D88AA3-9A02-46AC-B149-EA0473163EF8}"/>
              </a:ext>
            </a:extLst>
          </p:cNvPr>
          <p:cNvSpPr/>
          <p:nvPr/>
        </p:nvSpPr>
        <p:spPr>
          <a:xfrm rot="13917256">
            <a:off x="5841207" y="804861"/>
            <a:ext cx="1681162" cy="6524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64450548-F794-456F-91B7-9532C0AECF5E}"/>
              </a:ext>
            </a:extLst>
          </p:cNvPr>
          <p:cNvSpPr txBox="1"/>
          <p:nvPr/>
        </p:nvSpPr>
        <p:spPr>
          <a:xfrm>
            <a:off x="7043279" y="1656205"/>
            <a:ext cx="3743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FF0000"/>
                </a:solidFill>
              </a:rPr>
              <a:t>JESTEŚ TU</a:t>
            </a:r>
          </a:p>
        </p:txBody>
      </p:sp>
    </p:spTree>
    <p:extLst>
      <p:ext uri="{BB962C8B-B14F-4D97-AF65-F5344CB8AC3E}">
        <p14:creationId xmlns:p14="http://schemas.microsoft.com/office/powerpoint/2010/main" val="408581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14" y="597861"/>
            <a:ext cx="9017645" cy="563602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wygląda</a:t>
            </a:r>
            <a:r>
              <a:rPr lang="en-US" dirty="0"/>
              <a:t> </a:t>
            </a:r>
            <a:r>
              <a:rPr lang="en-US" dirty="0" err="1"/>
              <a:t>novelka</a:t>
            </a:r>
            <a:r>
              <a:rPr lang="pl-PL" dirty="0"/>
              <a:t>? Przykład z Polski!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14" y="1264555"/>
            <a:ext cx="9041096" cy="5087388"/>
          </a:xfrm>
        </p:spPr>
      </p:pic>
    </p:spTree>
    <p:extLst>
      <p:ext uri="{BB962C8B-B14F-4D97-AF65-F5344CB8AC3E}">
        <p14:creationId xmlns:p14="http://schemas.microsoft.com/office/powerpoint/2010/main" val="33574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5" y="1399026"/>
            <a:ext cx="3862885" cy="2897164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73" y="358588"/>
            <a:ext cx="4279152" cy="320936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10061" r="1326" b="1910"/>
          <a:stretch/>
        </p:blipFill>
        <p:spPr>
          <a:xfrm>
            <a:off x="5585012" y="2895600"/>
            <a:ext cx="4858871" cy="342451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96" y="3245224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0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93860" y="624110"/>
            <a:ext cx="8911687" cy="1280890"/>
          </a:xfrm>
        </p:spPr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2052" name="Picture 4" descr="Znalezione obrazy dla zapytania 4chan logo">
            <a:extLst>
              <a:ext uri="{FF2B5EF4-FFF2-40B4-BE49-F238E27FC236}">
                <a16:creationId xmlns:a16="http://schemas.microsoft.com/office/drawing/2014/main" id="{6503D32D-CC18-4038-88E5-653A910AE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65" y="3073928"/>
            <a:ext cx="3814810" cy="148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Znalezione obrazy dla zapytania 4leaf studios">
            <a:extLst>
              <a:ext uri="{FF2B5EF4-FFF2-40B4-BE49-F238E27FC236}">
                <a16:creationId xmlns:a16="http://schemas.microsoft.com/office/drawing/2014/main" id="{52C0938F-A84E-4D9A-8FE3-643D1B4F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23" y="2876618"/>
            <a:ext cx="4596761" cy="352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7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2431 L -0.00013 -0.258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sz="3600" b="1" i="1">
                <a:solidFill>
                  <a:schemeClr val="tx2">
                    <a:lumMod val="75000"/>
                  </a:schemeClr>
                </a:solidFill>
              </a:rPr>
              <a:t>Historia gatunku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pic>
        <p:nvPicPr>
          <p:cNvPr id="2050" name="Picture 2" descr="Znalezione obrazy dla zapytania Zork">
            <a:extLst>
              <a:ext uri="{FF2B5EF4-FFF2-40B4-BE49-F238E27FC236}">
                <a16:creationId xmlns:a16="http://schemas.microsoft.com/office/drawing/2014/main" id="{7E1F160F-64B9-4A12-A69A-829CA2BA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715" y="80807"/>
            <a:ext cx="6116288" cy="3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Znalezione obrazy dla zapytania mystery house williams">
            <a:extLst>
              <a:ext uri="{FF2B5EF4-FFF2-40B4-BE49-F238E27FC236}">
                <a16:creationId xmlns:a16="http://schemas.microsoft.com/office/drawing/2014/main" id="{30D5DD6A-833C-44A8-9F42-65950FAD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198" y="3411565"/>
            <a:ext cx="4966674" cy="341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00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Smuga">
  <a:themeElements>
    <a:clrScheme name="Smuga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1_Smuga">
  <a:themeElements>
    <a:clrScheme name="Smuga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3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 name="Łupek">
  <a:themeElements>
    <a:clrScheme name="Łupek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Łupek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Łupe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5.xml><?xml version="1.0" encoding="utf-8"?>
<a:theme xmlns:a="http://schemas.openxmlformats.org/drawingml/2006/main" name="Faseta">
  <a:themeElements>
    <a:clrScheme name="Fas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323</Words>
  <Application>Microsoft Office PowerPoint</Application>
  <PresentationFormat>Widescreen</PresentationFormat>
  <Paragraphs>64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Calisto MT</vt:lpstr>
      <vt:lpstr>Century Gothic</vt:lpstr>
      <vt:lpstr>Trebuchet MS</vt:lpstr>
      <vt:lpstr>Wingdings 2</vt:lpstr>
      <vt:lpstr>Wingdings 3</vt:lpstr>
      <vt:lpstr>Smuga</vt:lpstr>
      <vt:lpstr>1_Smuga</vt:lpstr>
      <vt:lpstr>Jon</vt:lpstr>
      <vt:lpstr>Łupek</vt:lpstr>
      <vt:lpstr>Faseta</vt:lpstr>
      <vt:lpstr>Visual Novel</vt:lpstr>
      <vt:lpstr>Definicja</vt:lpstr>
      <vt:lpstr>Zachód     vs    Wschód</vt:lpstr>
      <vt:lpstr>PowerPoint Presentation</vt:lpstr>
      <vt:lpstr>Przykładowy flowchart (diagram wydarzeń)</vt:lpstr>
      <vt:lpstr>Jak wygląda novelka? Przykład z Polski!</vt:lpstr>
      <vt:lpstr>Katawa Shoujo</vt:lpstr>
      <vt:lpstr>Katawa Shoujo</vt:lpstr>
      <vt:lpstr>Historia gatunku</vt:lpstr>
      <vt:lpstr>Początki - lata 1976-1983</vt:lpstr>
      <vt:lpstr>Początki - lata 1976-1983</vt:lpstr>
      <vt:lpstr>PowerPoint Presentation</vt:lpstr>
      <vt:lpstr>Novel Ware</vt:lpstr>
      <vt:lpstr>PowerPoint Presentation</vt:lpstr>
      <vt:lpstr>Dziurawiec Zwyczajny</vt:lpstr>
      <vt:lpstr>PowerPoint Presentation</vt:lpstr>
      <vt:lpstr>PowerPoint Presentation</vt:lpstr>
      <vt:lpstr>PowerPoint Presentation</vt:lpstr>
      <vt:lpstr>Kamaitachi no Yoru</vt:lpstr>
      <vt:lpstr>PowerPoint Presentation</vt:lpstr>
      <vt:lpstr>PowerPoint Presentation</vt:lpstr>
      <vt:lpstr>//Cos o to heart na pewno</vt:lpstr>
      <vt:lpstr>Kinetic Novel</vt:lpstr>
      <vt:lpstr>Visual Novel dzisiaj</vt:lpstr>
      <vt:lpstr>Visual Novel dzisiaj</vt:lpstr>
      <vt:lpstr>Podsumowując…</vt:lpstr>
      <vt:lpstr>Dla ciekawych 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Novel</dc:title>
  <dc:creator>Mikołaj Brukiewicz</dc:creator>
  <cp:lastModifiedBy>Bartosz Rodziewicz</cp:lastModifiedBy>
  <cp:revision>6</cp:revision>
  <dcterms:created xsi:type="dcterms:W3CDTF">2019-11-05T22:58:21Z</dcterms:created>
  <dcterms:modified xsi:type="dcterms:W3CDTF">2019-11-06T00:14:52Z</dcterms:modified>
</cp:coreProperties>
</file>